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37"/>
  </p:notesMasterIdLst>
  <p:handoutMasterIdLst>
    <p:handoutMasterId r:id="rId38"/>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384" r:id="rId16"/>
    <p:sldId id="297" r:id="rId17"/>
    <p:sldId id="387" r:id="rId18"/>
    <p:sldId id="285" r:id="rId19"/>
    <p:sldId id="573" r:id="rId20"/>
    <p:sldId id="574" r:id="rId21"/>
    <p:sldId id="570" r:id="rId22"/>
    <p:sldId id="311" r:id="rId23"/>
    <p:sldId id="312" r:id="rId24"/>
    <p:sldId id="313" r:id="rId25"/>
    <p:sldId id="575" r:id="rId26"/>
    <p:sldId id="567" r:id="rId27"/>
    <p:sldId id="336" r:id="rId28"/>
    <p:sldId id="324" r:id="rId29"/>
    <p:sldId id="331" r:id="rId30"/>
    <p:sldId id="572" r:id="rId31"/>
    <p:sldId id="561" r:id="rId32"/>
    <p:sldId id="541" r:id="rId33"/>
    <p:sldId id="577" r:id="rId34"/>
    <p:sldId id="492" r:id="rId35"/>
    <p:sldId id="576" r:id="rId36"/>
  </p:sldIdLst>
  <p:sldSz cx="12192000" cy="6858000"/>
  <p:notesSz cx="9144000" cy="6858000"/>
  <p:embeddedFontLst>
    <p:embeddedFont>
      <p:font typeface="Calibri" panose="020F0502020204030204" pitchFamily="3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Trebuchet MS" panose="020B0703020202090204" pitchFamily="34" charset="0"/>
      <p:regular r:id="rId47"/>
      <p:bold r:id="rId48"/>
      <p:italic r:id="rId49"/>
    </p:embeddedFont>
    <p:embeddedFont>
      <p:font typeface="Tw Cen MT" panose="020B0602020104020603" pitchFamily="34" charset="77"/>
      <p:regular r:id="rId50"/>
      <p:bold r:id="rId51"/>
      <p:italic r:id="rId52"/>
      <p:boldItalic r:id="rId53"/>
    </p:embeddedFont>
    <p:embeddedFont>
      <p:font typeface="Tw Cen MT Condensed" panose="020B0606020104020203" pitchFamily="34" charset="77"/>
      <p:regular r:id="rId54"/>
      <p:bold r:id="rId55"/>
    </p:embeddedFont>
    <p:embeddedFont>
      <p:font typeface="Verdana" panose="020B0604030504040204" pitchFamily="34" charset="0"/>
      <p:regular r:id="rId56"/>
      <p:bold r:id="rId57"/>
      <p:italic r:id="rId58"/>
      <p:boldItalic r:id="rId59"/>
    </p:embeddedFont>
    <p:embeddedFont>
      <p:font typeface="Wingdings 3" pitchFamily="2" charset="2"/>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87"/>
    <p:restoredTop sz="75300"/>
  </p:normalViewPr>
  <p:slideViewPr>
    <p:cSldViewPr snapToGrid="0" snapToObjects="1">
      <p:cViewPr>
        <p:scale>
          <a:sx n="85" d="100"/>
          <a:sy n="85" d="100"/>
        </p:scale>
        <p:origin x="1400" y="42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8/23/20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8/23/20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522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653994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367366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want to change to a pop quiz?</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 and will talk about that in a few more slides.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from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err="1"/>
              <a:t>Amrom</a:t>
            </a:r>
            <a:r>
              <a:rPr lang="en-US" sz="3200" dirty="0"/>
              <a:t> Obstfeld</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w Cen MT" panose="020B0602020104020603" pitchFamily="34" charset="77"/>
                <a:ea typeface="Trebuchet MS"/>
                <a:cs typeface="Trebuchet MS"/>
                <a:sym typeface="Trebuchet MS"/>
              </a:rPr>
              <a:t>= sets</a:t>
            </a:r>
            <a:endParaRPr sz="2062" dirty="0">
              <a:latin typeface="Tw Cen MT" panose="020B0602020104020603" pitchFamily="34" charset="77"/>
              <a:ea typeface="Trebuchet MS"/>
              <a:cs typeface="Trebuchet MS"/>
              <a:sym typeface="Trebuchet MS"/>
            </a:endParaRPr>
          </a:p>
          <a:p>
            <a:pPr marL="7484" algn="ctr">
              <a:lnSpc>
                <a:spcPct val="116753"/>
              </a:lnSpc>
            </a:pPr>
            <a:r>
              <a:rPr lang="en-US" sz="2062" dirty="0">
                <a:solidFill>
                  <a:srgbClr val="FFFFFF"/>
                </a:solidFill>
                <a:latin typeface="Tw Cen MT" panose="020B0602020104020603" pitchFamily="34" charset="77"/>
                <a:ea typeface="Calibri"/>
                <a:cs typeface="Calibri"/>
                <a:sym typeface="Calibri"/>
              </a:rPr>
              <a:t>(returns nothing)</a:t>
            </a:r>
            <a:endParaRPr sz="2062" dirty="0">
              <a:latin typeface="Tw Cen MT" panose="020B0602020104020603" pitchFamily="34" charset="77"/>
              <a:ea typeface="Calibri"/>
              <a:cs typeface="Calibri"/>
              <a:sym typeface="Calibri"/>
            </a:endParaRPr>
          </a:p>
          <a:p>
            <a:pPr marL="7823" algn="ctr">
              <a:lnSpc>
                <a:spcPct val="116753"/>
              </a:lnSpc>
              <a:spcBef>
                <a:spcPts val="747"/>
              </a:spcBef>
            </a:pPr>
            <a:r>
              <a:rPr lang="en-US" sz="2062" b="1" dirty="0">
                <a:solidFill>
                  <a:srgbClr val="FFFFFF"/>
                </a:solidFill>
                <a:latin typeface="Tw Cen MT" panose="020B0602020104020603" pitchFamily="34" charset="77"/>
                <a:ea typeface="Trebuchet MS"/>
                <a:cs typeface="Trebuchet MS"/>
                <a:sym typeface="Trebuchet MS"/>
              </a:rPr>
              <a:t>== tests if equal</a:t>
            </a:r>
            <a:endParaRPr sz="2062" dirty="0">
              <a:latin typeface="Tw Cen MT" panose="020B0602020104020603" pitchFamily="34" charset="77"/>
              <a:ea typeface="Trebuchet MS"/>
              <a:cs typeface="Trebuchet MS"/>
              <a:sym typeface="Trebuchet MS"/>
            </a:endParaRPr>
          </a:p>
          <a:p>
            <a:pPr algn="ctr">
              <a:lnSpc>
                <a:spcPct val="116753"/>
              </a:lnSpc>
            </a:pPr>
            <a:r>
              <a:rPr lang="en-US" sz="2062" dirty="0">
                <a:solidFill>
                  <a:srgbClr val="FFFFFF"/>
                </a:solidFill>
                <a:latin typeface="Tw Cen MT" panose="020B0602020104020603" pitchFamily="34" charset="77"/>
                <a:ea typeface="Calibri"/>
                <a:cs typeface="Calibri"/>
                <a:sym typeface="Calibri"/>
              </a:rPr>
              <a:t>(returns TRUE or FALSE)</a:t>
            </a:r>
            <a:endParaRPr sz="2062" dirty="0">
              <a:latin typeface="Tw Cen MT" panose="020B0602020104020603" pitchFamily="34" charset="77"/>
              <a:ea typeface="Calibri"/>
              <a:cs typeface="Calibri"/>
              <a:sym typeface="Calibri"/>
            </a:endParaRPr>
          </a:p>
        </p:txBody>
      </p:sp>
      <p:graphicFrame>
        <p:nvGraphicFramePr>
          <p:cNvPr id="20" name="Table 19"/>
          <p:cNvGraphicFramePr>
            <a:graphicFrameLocks noGrp="1"/>
          </p:cNvGraphicFramePr>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142899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What is the result?</a:t>
            </a:r>
          </a:p>
          <a:p>
            <a:pPr marL="0" indent="0" algn="ctr">
              <a:buNone/>
            </a:pPr>
            <a:endParaRPr lang="en-US" sz="4400" dirty="0"/>
          </a:p>
          <a:p>
            <a:pPr marL="0" indent="0" algn="ctr">
              <a:buNone/>
            </a:pPr>
            <a:r>
              <a:rPr lang="en-US" sz="4400" dirty="0">
                <a:solidFill>
                  <a:srgbClr val="0070C0"/>
                </a:solidFill>
                <a:latin typeface="Monaco" charset="0"/>
                <a:ea typeface="Monaco" charset="0"/>
                <a:cs typeface="Monaco" charset="0"/>
              </a:rPr>
              <a:t>1 == 1</a:t>
            </a:r>
            <a:endParaRPr lang="en-US" sz="5400" dirty="0"/>
          </a:p>
        </p:txBody>
      </p:sp>
    </p:spTree>
    <p:extLst>
      <p:ext uri="{BB962C8B-B14F-4D97-AF65-F5344CB8AC3E}">
        <p14:creationId xmlns:p14="http://schemas.microsoft.com/office/powerpoint/2010/main" val="4230175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57670" y="3857356"/>
            <a:ext cx="980660"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247321" y="4592852"/>
            <a:ext cx="207396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What is the result?</a:t>
            </a:r>
          </a:p>
          <a:p>
            <a:pPr marL="0" indent="0" algn="ctr">
              <a:buNone/>
            </a:pPr>
            <a:endParaRPr lang="en-US" sz="4400" dirty="0"/>
          </a:p>
          <a:p>
            <a:pPr marL="0" indent="0" algn="ctr">
              <a:buNone/>
            </a:pPr>
            <a:r>
              <a:rPr lang="en-US" sz="4400" dirty="0">
                <a:solidFill>
                  <a:srgbClr val="0070C0"/>
                </a:solidFill>
                <a:latin typeface="Monaco" charset="0"/>
                <a:ea typeface="Monaco" charset="0"/>
                <a:cs typeface="Monaco" charset="0"/>
              </a:rPr>
              <a:t>3 != 1</a:t>
            </a:r>
            <a:endParaRPr lang="en-US" sz="5400" dirty="0"/>
          </a:p>
        </p:txBody>
      </p:sp>
    </p:spTree>
    <p:extLst>
      <p:ext uri="{BB962C8B-B14F-4D97-AF65-F5344CB8AC3E}">
        <p14:creationId xmlns:p14="http://schemas.microsoft.com/office/powerpoint/2010/main" val="874317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Monaco" pitchFamily="2" charset="77"/>
              </a:rPr>
              <a:t>%&gt;%</a:t>
            </a:r>
          </a:p>
        </p:txBody>
      </p:sp>
    </p:spTree>
    <p:extLst>
      <p:ext uri="{BB962C8B-B14F-4D97-AF65-F5344CB8AC3E}">
        <p14:creationId xmlns:p14="http://schemas.microsoft.com/office/powerpoint/2010/main" val="167042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606713"/>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658374"/>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574686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br>
              <a:rPr lang="en-US" sz="1400" dirty="0"/>
            </a:br>
            <a:r>
              <a:rPr lang="en-US" sz="4400" dirty="0">
                <a:solidFill>
                  <a:srgbClr val="0070C0"/>
                </a:solidFill>
                <a:latin typeface="Monaco" charset="0"/>
                <a:ea typeface="Monaco" charset="0"/>
                <a:cs typeface="Monaco" charset="0"/>
              </a:rPr>
              <a:t>a %&gt;% b(c)</a:t>
            </a:r>
            <a:endParaRPr lang="en-US" sz="5400" dirty="0"/>
          </a:p>
          <a:p>
            <a:pPr marL="0" indent="0">
              <a:buNone/>
            </a:pPr>
            <a:r>
              <a:rPr lang="en-US" sz="4400" dirty="0"/>
              <a:t>A. </a:t>
            </a:r>
            <a:r>
              <a:rPr lang="en-US" sz="3600" dirty="0">
                <a:solidFill>
                  <a:srgbClr val="0070C0"/>
                </a:solidFill>
                <a:latin typeface="Monaco" charset="0"/>
                <a:ea typeface="Monaco" charset="0"/>
                <a:cs typeface="Monaco" charset="0"/>
              </a:rPr>
              <a:t>a(b(c))</a:t>
            </a:r>
            <a:endParaRPr lang="en-US" sz="4400" dirty="0"/>
          </a:p>
          <a:p>
            <a:pPr marL="0" indent="0">
              <a:buNone/>
            </a:pPr>
            <a:r>
              <a:rPr lang="en-US" sz="4400" dirty="0"/>
              <a:t>B. </a:t>
            </a:r>
            <a:r>
              <a:rPr lang="en-US" sz="3600" dirty="0">
                <a:solidFill>
                  <a:srgbClr val="0070C0"/>
                </a:solidFill>
                <a:latin typeface="Monaco" pitchFamily="2" charset="77"/>
              </a:rPr>
              <a:t>b(a(c))</a:t>
            </a:r>
          </a:p>
          <a:p>
            <a:pPr marL="0" indent="0">
              <a:buNone/>
            </a:pPr>
            <a:r>
              <a:rPr lang="en-US" sz="4400" dirty="0"/>
              <a:t>C. </a:t>
            </a:r>
            <a:r>
              <a:rPr lang="en-US" sz="3600" dirty="0">
                <a:solidFill>
                  <a:srgbClr val="0070C0"/>
                </a:solidFill>
                <a:latin typeface="Monaco" pitchFamily="2" charset="77"/>
              </a:rPr>
              <a:t>b(c, a)</a:t>
            </a:r>
          </a:p>
          <a:p>
            <a:pPr marL="0" indent="0">
              <a:buNone/>
            </a:pPr>
            <a:r>
              <a:rPr lang="en-US" sz="4400" dirty="0"/>
              <a:t>D. </a:t>
            </a:r>
            <a:r>
              <a:rPr lang="en-US" sz="3600" dirty="0">
                <a:solidFill>
                  <a:srgbClr val="0070C0"/>
                </a:solidFill>
                <a:latin typeface="Monaco" pitchFamily="2" charset="77"/>
              </a:rPr>
              <a:t>b(a, c)</a:t>
            </a:r>
          </a:p>
        </p:txBody>
      </p:sp>
    </p:spTree>
    <p:extLst>
      <p:ext uri="{BB962C8B-B14F-4D97-AF65-F5344CB8AC3E}">
        <p14:creationId xmlns:p14="http://schemas.microsoft.com/office/powerpoint/2010/main" val="356871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mutate()</a:t>
            </a:r>
            <a:endParaRPr dirty="0">
              <a:latin typeface="Monaco" pitchFamily="2" charset="77"/>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mutate()</a:t>
            </a:r>
            <a:endParaRPr dirty="0">
              <a:latin typeface="Monaco" pitchFamily="2" charset="77"/>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mutate()</a:t>
            </a:r>
            <a:endParaRPr dirty="0">
              <a:latin typeface="Monaco" pitchFamily="2" charset="77"/>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Monaco" charset="0"/>
                <a:ea typeface="Monaco" charset="0"/>
                <a:cs typeface="Monaco" charset="0"/>
              </a:rPr>
              <a:t>04 – </a:t>
            </a:r>
            <a:r>
              <a:rPr lang="en-US" sz="3600" dirty="0" err="1">
                <a:solidFill>
                  <a:srgbClr val="0070C0"/>
                </a:solidFill>
                <a:latin typeface="Monaco" charset="0"/>
                <a:ea typeface="Monaco" charset="0"/>
                <a:cs typeface="Monaco" charset="0"/>
              </a:rPr>
              <a:t>Transform.Rmd</a:t>
            </a:r>
            <a:r>
              <a:rPr lang="en-US" sz="4400" dirty="0"/>
              <a:t> and do everything it asks you to do.</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684117"/>
            <a:ext cx="7618831" cy="1006074"/>
          </a:xfrm>
        </p:spPr>
        <p:txBody>
          <a:bodyPr>
            <a:normAutofit/>
          </a:bodyPr>
          <a:lstStyle/>
          <a:p>
            <a:pPr marL="0" indent="0">
              <a:buNone/>
            </a:pPr>
            <a:r>
              <a:rPr lang="en-US" sz="3200" dirty="0"/>
              <a:t>Extract columns with </a:t>
            </a:r>
            <a:r>
              <a:rPr lang="en-US" sz="2800" b="1" dirty="0">
                <a:latin typeface="Monaco" pitchFamily="2" charset="77"/>
              </a:rPr>
              <a:t>select()</a:t>
            </a:r>
            <a:endParaRPr lang="en-US" sz="3200" b="1" dirty="0">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684117"/>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5" y="3068855"/>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pic>
        <p:nvPicPr>
          <p:cNvPr id="5" name="Picture 4">
            <a:extLst>
              <a:ext uri="{FF2B5EF4-FFF2-40B4-BE49-F238E27FC236}">
                <a16:creationId xmlns:a16="http://schemas.microsoft.com/office/drawing/2014/main" id="{BF7AA2D4-7999-7548-BB2A-A34A88A90560}"/>
              </a:ext>
            </a:extLst>
          </p:cNvPr>
          <p:cNvPicPr>
            <a:picLocks noChangeAspect="1"/>
          </p:cNvPicPr>
          <p:nvPr/>
        </p:nvPicPr>
        <p:blipFill>
          <a:blip r:embed="rId4"/>
          <a:stretch>
            <a:fillRect/>
          </a:stretch>
        </p:blipFill>
        <p:spPr>
          <a:xfrm>
            <a:off x="300652" y="5552098"/>
            <a:ext cx="3414711" cy="689291"/>
          </a:xfrm>
          <a:prstGeom prst="rect">
            <a:avLst/>
          </a:prstGeom>
        </p:spPr>
      </p:pic>
      <p:grpSp>
        <p:nvGrpSpPr>
          <p:cNvPr id="23" name="Group 22">
            <a:extLst>
              <a:ext uri="{FF2B5EF4-FFF2-40B4-BE49-F238E27FC236}">
                <a16:creationId xmlns:a16="http://schemas.microsoft.com/office/drawing/2014/main" id="{083CA39A-79FA-4C45-AC13-9FB81CC49D08}"/>
              </a:ext>
            </a:extLst>
          </p:cNvPr>
          <p:cNvGrpSpPr/>
          <p:nvPr/>
        </p:nvGrpSpPr>
        <p:grpSpPr>
          <a:xfrm>
            <a:off x="219420" y="4172724"/>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5"/>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5"/>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5" y="30688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b="1" dirty="0">
                <a:latin typeface="Monaco" pitchFamily="2" charset="77"/>
              </a:rPr>
              <a:t>filter()</a:t>
            </a:r>
            <a:endParaRPr lang="en-US" sz="3200" b="1" dirty="0">
              <a:latin typeface="Monaco" pitchFamily="2" charset="77"/>
            </a:endParaRPr>
          </a:p>
        </p:txBody>
      </p:sp>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544608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b="1" dirty="0">
                <a:latin typeface="Monaco" pitchFamily="2" charset="77"/>
              </a:rPr>
              <a:t>%&gt;%</a:t>
            </a:r>
            <a:r>
              <a:rPr lang="en-US" sz="3200" dirty="0"/>
              <a:t> to combine data transformation steps into a pipeline</a:t>
            </a:r>
            <a:endParaRPr lang="en-US" sz="3200" b="1" dirty="0">
              <a:latin typeface="Monaco" pitchFamily="2" charset="77"/>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5" y="43674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b="1" dirty="0">
                <a:latin typeface="Monaco" pitchFamily="2" charset="77"/>
              </a:rPr>
              <a:t>mutate()</a:t>
            </a:r>
            <a:endParaRPr lang="en-US" sz="3200" b="1" dirty="0">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3" name="Picture 2">
            <a:extLst>
              <a:ext uri="{FF2B5EF4-FFF2-40B4-BE49-F238E27FC236}">
                <a16:creationId xmlns:a16="http://schemas.microsoft.com/office/drawing/2014/main" id="{EDF19919-EBF9-074A-9B39-DE7801B3D5FA}"/>
              </a:ext>
            </a:extLst>
          </p:cNvPr>
          <p:cNvPicPr>
            <a:picLocks noChangeAspect="1"/>
          </p:cNvPicPr>
          <p:nvPr/>
        </p:nvPicPr>
        <p:blipFill rotWithShape="1">
          <a:blip r:embed="rId3"/>
          <a:srcRect r="54023"/>
          <a:stretch/>
        </p:blipFill>
        <p:spPr>
          <a:xfrm>
            <a:off x="6303889" y="2088571"/>
            <a:ext cx="2341480" cy="1409700"/>
          </a:xfrm>
          <a:prstGeom prst="rect">
            <a:avLst/>
          </a:prstGeom>
        </p:spPr>
      </p:pic>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4"/>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5"/>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6"/>
          <a:stretch>
            <a:fillRect/>
          </a:stretch>
        </p:blipFill>
        <p:spPr>
          <a:xfrm>
            <a:off x="6303889" y="3533586"/>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7"/>
          <a:stretch>
            <a:fillRect/>
          </a:stretch>
        </p:blipFill>
        <p:spPr>
          <a:xfrm>
            <a:off x="8107077" y="471573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1" name="Rectangle 10">
            <a:extLst>
              <a:ext uri="{FF2B5EF4-FFF2-40B4-BE49-F238E27FC236}">
                <a16:creationId xmlns:a16="http://schemas.microsoft.com/office/drawing/2014/main" id="{F03CE2ED-80A5-794D-B6F4-C2901772EA42}"/>
              </a:ext>
            </a:extLst>
          </p:cNvPr>
          <p:cNvSpPr/>
          <p:nvPr/>
        </p:nvSpPr>
        <p:spPr>
          <a:xfrm>
            <a:off x="9275689" y="2147090"/>
            <a:ext cx="2590774"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
        <p:nvSpPr>
          <p:cNvPr id="12" name="Rectangle 11">
            <a:extLst>
              <a:ext uri="{FF2B5EF4-FFF2-40B4-BE49-F238E27FC236}">
                <a16:creationId xmlns:a16="http://schemas.microsoft.com/office/drawing/2014/main" id="{1F0D84D7-96D9-FA4F-B3AB-7B4DE9DC82BF}"/>
              </a:ext>
            </a:extLst>
          </p:cNvPr>
          <p:cNvSpPr/>
          <p:nvPr/>
        </p:nvSpPr>
        <p:spPr>
          <a:xfrm>
            <a:off x="9275689" y="3533586"/>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75688" y="471573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7919765" cy="5255692"/>
            <a:chOff x="-176095" y="3589988"/>
            <a:chExt cx="5522042"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pic>
          <p:nvPicPr>
            <p:cNvPr id="8" name="Picture 7">
              <a:extLst>
                <a:ext uri="{FF2B5EF4-FFF2-40B4-BE49-F238E27FC236}">
                  <a16:creationId xmlns:a16="http://schemas.microsoft.com/office/drawing/2014/main" id="{CD340881-34C2-0749-874D-91B2FC434076}"/>
                </a:ext>
              </a:extLst>
            </p:cNvPr>
            <p:cNvPicPr>
              <a:picLocks noChangeAspect="1"/>
            </p:cNvPicPr>
            <p:nvPr/>
          </p:nvPicPr>
          <p:blipFill>
            <a:blip r:embed="rId7"/>
            <a:stretch>
              <a:fillRect/>
            </a:stretch>
          </p:blipFill>
          <p:spPr>
            <a:xfrm>
              <a:off x="3580647" y="3589988"/>
              <a:ext cx="1765300" cy="2032000"/>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select()</a:t>
            </a:r>
            <a:endParaRPr dirty="0">
              <a:latin typeface="Monaco" pitchFamily="2" charset="77"/>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select()</a:t>
            </a:r>
            <a:endParaRPr dirty="0">
              <a:latin typeface="Monaco" pitchFamily="2" charset="77"/>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Monaco" pitchFamily="2" charset="77"/>
                <a:ea typeface="Courier New"/>
                <a:cs typeface="Consolas" panose="020B0609020204030204" pitchFamily="49" charset="0"/>
                <a:sym typeface="Courier New"/>
              </a:rPr>
              <a:t>covid_testing</a:t>
            </a:r>
            <a:endParaRPr sz="2000" dirty="0">
              <a:latin typeface="Monaco" pitchFamily="2" charset="77"/>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select()</a:t>
            </a:r>
            <a:endParaRPr dirty="0">
              <a:latin typeface="Monaco" pitchFamily="2" charset="77"/>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lstStyle/>
          <a:p>
            <a:r>
              <a:rPr lang="en-US" dirty="0"/>
              <a:t>…</a:t>
            </a: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10746</TotalTime>
  <Words>2846</Words>
  <Application>Microsoft Macintosh PowerPoint</Application>
  <PresentationFormat>Widescreen</PresentationFormat>
  <Paragraphs>416</Paragraphs>
  <Slides>35</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Trebuchet MS</vt:lpstr>
      <vt:lpstr>Tw Cen MT</vt:lpstr>
      <vt:lpstr>Wingdings 3</vt:lpstr>
      <vt:lpstr>Times New Roman</vt:lpstr>
      <vt:lpstr>Tw Cen MT Condensed</vt:lpstr>
      <vt:lpstr>Calibri</vt:lpstr>
      <vt:lpstr>Monaco</vt:lpstr>
      <vt:lpstr>Arial</vt:lpstr>
      <vt:lpstr>Consolas</vt:lpstr>
      <vt:lpstr>Verdana</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PowerPoint Presentation</vt:lpstr>
      <vt:lpstr>filter()</vt:lpstr>
      <vt:lpstr>Logical tests</vt:lpstr>
      <vt:lpstr>Pop Quiz</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576</cp:revision>
  <cp:lastPrinted>2019-02-19T22:36:37Z</cp:lastPrinted>
  <dcterms:created xsi:type="dcterms:W3CDTF">2018-02-01T22:00:01Z</dcterms:created>
  <dcterms:modified xsi:type="dcterms:W3CDTF">2020-08-23T20:08:19Z</dcterms:modified>
</cp:coreProperties>
</file>